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20"/>
    <p:sldMasterId id="2147483863" r:id="rId21"/>
    <p:sldMasterId id="2147483876" r:id="rId22"/>
    <p:sldMasterId id="2147483888" r:id="rId23"/>
  </p:sldMasterIdLst>
  <p:notesMasterIdLst>
    <p:notesMasterId r:id="rId41"/>
  </p:notesMasterIdLst>
  <p:handoutMasterIdLst>
    <p:handoutMasterId r:id="rId42"/>
  </p:handoutMasterIdLst>
  <p:sldIdLst>
    <p:sldId id="277" r:id="rId24"/>
    <p:sldId id="305" r:id="rId25"/>
    <p:sldId id="308" r:id="rId26"/>
    <p:sldId id="324" r:id="rId27"/>
    <p:sldId id="306" r:id="rId28"/>
    <p:sldId id="325" r:id="rId29"/>
    <p:sldId id="327" r:id="rId30"/>
    <p:sldId id="321" r:id="rId31"/>
    <p:sldId id="320" r:id="rId32"/>
    <p:sldId id="328" r:id="rId33"/>
    <p:sldId id="329" r:id="rId34"/>
    <p:sldId id="326" r:id="rId35"/>
    <p:sldId id="330" r:id="rId36"/>
    <p:sldId id="323" r:id="rId37"/>
    <p:sldId id="331" r:id="rId38"/>
    <p:sldId id="332" r:id="rId39"/>
    <p:sldId id="333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700"/>
    <a:srgbClr val="63502B"/>
    <a:srgbClr val="705B31"/>
    <a:srgbClr val="A89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79465" autoAdjust="0"/>
  </p:normalViewPr>
  <p:slideViewPr>
    <p:cSldViewPr>
      <p:cViewPr varScale="1">
        <p:scale>
          <a:sx n="121" d="100"/>
          <a:sy n="121" d="100"/>
        </p:scale>
        <p:origin x="108" y="936"/>
      </p:cViewPr>
      <p:guideLst>
        <p:guide orient="horz" pos="1008"/>
        <p:guide pos="432"/>
      </p:guideLst>
    </p:cSldViewPr>
  </p:slideViewPr>
  <p:outlineViewPr>
    <p:cViewPr>
      <p:scale>
        <a:sx n="33" d="100"/>
        <a:sy n="33" d="100"/>
      </p:scale>
      <p:origin x="0" y="-1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2.xml"/><Relationship Id="rId34" Type="http://schemas.openxmlformats.org/officeDocument/2006/relationships/slide" Target="slides/slide11.xml"/><Relationship Id="rId42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Master" Target="slideMasters/slideMaster1.xml"/><Relationship Id="rId29" Type="http://schemas.openxmlformats.org/officeDocument/2006/relationships/slide" Target="slides/slide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Master" Target="slideMasters/slideMaster4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8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3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12D82-0F1F-4B62-96A2-3321DC415516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D6FD8-091C-4E6E-B686-F63F9AC16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925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9E8D779-8F2F-4093-B5AF-223C94E2B712}" type="datetimeFigureOut">
              <a:rPr lang="en-US"/>
              <a:pPr>
                <a:defRPr/>
              </a:pPr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38F02DA7-4B76-4278-AFD2-753F41738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2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</a:t>
            </a:r>
            <a:r>
              <a:rPr lang="en-US" baseline="0" dirty="0"/>
              <a:t> you for opportunity! It’s clear this relationship is taken seriously and is one we value as neighbors</a:t>
            </a:r>
          </a:p>
          <a:p>
            <a:endParaRPr lang="en-US" baseline="0" dirty="0"/>
          </a:p>
          <a:p>
            <a:r>
              <a:rPr lang="en-US" baseline="0" dirty="0"/>
              <a:t>Intro self / Title – 25 years with NPS (1</a:t>
            </a:r>
            <a:r>
              <a:rPr lang="en-US" baseline="30000" dirty="0"/>
              <a:t>st</a:t>
            </a:r>
            <a:r>
              <a:rPr lang="en-US" baseline="0" dirty="0"/>
              <a:t> JPPB) – Intro (himself) Greg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Breaks!</a:t>
            </a:r>
          </a:p>
          <a:p>
            <a:endParaRPr lang="en-US" baseline="0" dirty="0"/>
          </a:p>
          <a:p>
            <a:pPr marL="228600" indent="-228600">
              <a:buAutoNum type="arabicParenR"/>
            </a:pPr>
            <a:r>
              <a:rPr lang="en-US" b="1" baseline="0" dirty="0"/>
              <a:t>Cherie Head</a:t>
            </a:r>
            <a:r>
              <a:rPr lang="en-US" baseline="0" dirty="0"/>
              <a:t>: Add MANZ (Bernadette Johnson) NHS to agenda for next year (overflights may be &lt; 3000 AGL; site is sacred and &gt; 3,000 AGL is distraction)</a:t>
            </a:r>
          </a:p>
          <a:p>
            <a:pPr marL="228600" indent="-228600">
              <a:buAutoNum type="arabicParenR"/>
            </a:pPr>
            <a:endParaRPr lang="en-US" baseline="0" dirty="0"/>
          </a:p>
          <a:p>
            <a:pPr marL="228600" indent="-228600">
              <a:buAutoNum type="arabicParenR"/>
            </a:pPr>
            <a:r>
              <a:rPr lang="en-US" b="1" baseline="0" dirty="0"/>
              <a:t>Andy Corzine / Matt Boggs </a:t>
            </a:r>
            <a:r>
              <a:rPr lang="en-US" baseline="0" dirty="0"/>
              <a:t>(Craig Miller &amp; Team great – project moving well - $110k </a:t>
            </a:r>
            <a:r>
              <a:rPr lang="en-US" baseline="0" dirty="0" err="1"/>
              <a:t>tfer</a:t>
            </a:r>
            <a:r>
              <a:rPr lang="en-US" baseline="0" dirty="0"/>
              <a:t> in process for Compliance, engineering in progress)</a:t>
            </a:r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3) Anna Maria (China Lake) gone (was lead). </a:t>
            </a:r>
            <a:r>
              <a:rPr lang="en-US" b="1" baseline="0" dirty="0"/>
              <a:t>Clarence </a:t>
            </a:r>
            <a:r>
              <a:rPr lang="en-US" b="1" baseline="0" dirty="0" err="1"/>
              <a:t>Everley</a:t>
            </a:r>
            <a:r>
              <a:rPr lang="en-US" b="1" baseline="0" dirty="0"/>
              <a:t> </a:t>
            </a:r>
            <a:r>
              <a:rPr lang="en-US" baseline="0" dirty="0"/>
              <a:t>(Ft Irwin) still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7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DEVA Overview</a:t>
            </a:r>
          </a:p>
          <a:p>
            <a:r>
              <a:rPr lang="en-US" dirty="0"/>
              <a:t>	Lowest, hottest,</a:t>
            </a:r>
            <a:r>
              <a:rPr lang="en-US" baseline="0" dirty="0"/>
              <a:t> driest, largest</a:t>
            </a:r>
          </a:p>
          <a:p>
            <a:r>
              <a:rPr lang="en-US" baseline="0" dirty="0"/>
              <a:t>	8 </a:t>
            </a:r>
            <a:r>
              <a:rPr lang="en-US" baseline="0" dirty="0" err="1"/>
              <a:t>cgs</a:t>
            </a:r>
            <a:r>
              <a:rPr lang="en-US" baseline="0" dirty="0"/>
              <a:t>, hiking, 12 </a:t>
            </a:r>
            <a:r>
              <a:rPr lang="en-US" baseline="0" dirty="0" err="1"/>
              <a:t>mtn</a:t>
            </a:r>
            <a:r>
              <a:rPr lang="en-US" baseline="0" dirty="0"/>
              <a:t> ranges, 282 to 11k, 92% D. Wilderness – largest named in lower 48, year round!</a:t>
            </a:r>
          </a:p>
          <a:p>
            <a:r>
              <a:rPr lang="en-US" baseline="0" dirty="0"/>
              <a:t>	NM vs NP</a:t>
            </a:r>
            <a:endParaRPr lang="en-US" dirty="0"/>
          </a:p>
          <a:p>
            <a:endParaRPr lang="en-US" dirty="0"/>
          </a:p>
          <a:p>
            <a:r>
              <a:rPr lang="en-US" dirty="0"/>
              <a:t>No Overflights &lt; 3,000 feet AGL over the rest of the park.</a:t>
            </a:r>
          </a:p>
        </p:txBody>
      </p:sp>
    </p:spTree>
    <p:extLst>
      <p:ext uri="{BB962C8B-B14F-4D97-AF65-F5344CB8AC3E}">
        <p14:creationId xmlns:p14="http://schemas.microsoft.com/office/powerpoint/2010/main" val="308927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Overflights 200</a:t>
            </a:r>
            <a:r>
              <a:rPr lang="en-US" baseline="0" dirty="0"/>
              <a:t> </a:t>
            </a:r>
            <a:r>
              <a:rPr lang="en-US" baseline="0" dirty="0" err="1"/>
              <a:t>ft</a:t>
            </a:r>
            <a:r>
              <a:rPr lang="en-US" baseline="0" dirty="0"/>
              <a:t> to 3,000 </a:t>
            </a:r>
            <a:r>
              <a:rPr lang="en-US" baseline="0" dirty="0" err="1"/>
              <a:t>ft</a:t>
            </a:r>
            <a:r>
              <a:rPr lang="en-US" baseline="0" dirty="0"/>
              <a:t> AGL – brief history (Creation of DVNP 94 DPA allowed – likely there would be no NP without it – important part of DVNP). Unique to DVNP.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Request is for acknowledgement 200 AGL in NPs (Saline, Panamint &amp; Eureka Valleys – 1/3 of park)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Purpose – visitor understanding given that low level flights are not compatible with typical NP Values, but are part of DEVA. Visitors are confused.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baseline="0" dirty="0"/>
              <a:t>Acknowledge: Shared management / mission “Protect national assets and interests”</a:t>
            </a:r>
          </a:p>
        </p:txBody>
      </p:sp>
    </p:spTree>
    <p:extLst>
      <p:ext uri="{BB962C8B-B14F-4D97-AF65-F5344CB8AC3E}">
        <p14:creationId xmlns:p14="http://schemas.microsoft.com/office/powerpoint/2010/main" val="207127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of R-2508 route through DEVA</a:t>
            </a:r>
            <a:r>
              <a:rPr lang="en-US" baseline="0" dirty="0"/>
              <a:t> and high level of visitor interest.  2019 incident, 1 fatality and 7 tourist injured, litigation.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Developed in conjunction with Navy, LCDR Family, and the NPS.  </a:t>
            </a:r>
          </a:p>
          <a:p>
            <a:endParaRPr lang="en-US" dirty="0"/>
          </a:p>
          <a:p>
            <a:r>
              <a:rPr lang="en-US" dirty="0"/>
              <a:t>Interprets flight activities in Death Valley as a whole, while commemorating LTCR  service.</a:t>
            </a:r>
          </a:p>
        </p:txBody>
      </p:sp>
    </p:spTree>
    <p:extLst>
      <p:ext uri="{BB962C8B-B14F-4D97-AF65-F5344CB8AC3E}">
        <p14:creationId xmlns:p14="http://schemas.microsoft.com/office/powerpoint/2010/main" val="255955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82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Attractive nuisance… folk going out there to find it</a:t>
            </a:r>
          </a:p>
        </p:txBody>
      </p:sp>
    </p:spTree>
    <p:extLst>
      <p:ext uri="{BB962C8B-B14F-4D97-AF65-F5344CB8AC3E}">
        <p14:creationId xmlns:p14="http://schemas.microsoft.com/office/powerpoint/2010/main" val="426280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/>
          <p:cNvSpPr>
            <a:spLocks/>
          </p:cNvSpPr>
          <p:nvPr userDrawn="1"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147483647 h 1906"/>
              <a:gd name="T4" fmla="*/ 2147483647 w 5740"/>
              <a:gd name="T5" fmla="*/ 2147483647 h 1906"/>
              <a:gd name="T6" fmla="*/ 2147483647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3502B"/>
              </a:gs>
              <a:gs pos="100000">
                <a:srgbClr val="A8926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26" descr="ah_background_layered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7688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0"/>
          <p:cNvSpPr>
            <a:spLocks noChangeShapeType="1"/>
          </p:cNvSpPr>
          <p:nvPr userDrawn="1"/>
        </p:nvSpPr>
        <p:spPr bwMode="auto">
          <a:xfrm>
            <a:off x="685800" y="457200"/>
            <a:ext cx="7772400" cy="0"/>
          </a:xfrm>
          <a:prstGeom prst="line">
            <a:avLst/>
          </a:prstGeom>
          <a:noFill/>
          <a:ln w="152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2057400"/>
            <a:ext cx="7162800" cy="1447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3733800"/>
            <a:ext cx="7848600" cy="2362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172200"/>
            <a:ext cx="2133600" cy="476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355075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23668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96215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3405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21925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D95E8-A777-426D-8561-EB6515E95C8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3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E08F6-B098-4D74-BD5D-98E1D274B7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6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42D51-609C-4E9D-A535-D08896A754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6BD27-3C00-4BF6-8A53-321EEB7846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66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24B77-5ABB-4D46-A160-E2E9F1227C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75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6AD9-5AD2-4FBD-8C74-2A7142A7EA0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34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53516-9DEC-4BD2-B454-71915FC872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17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EDF85-80A3-47BF-B002-51B8E0F462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4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177964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9C220-48D8-4C86-8A10-5730EBBC2B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5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031DA-74A5-4BCC-A3AF-D666D8A4E4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37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324D2-8CF9-4FA2-A0AA-8E474BFFDD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8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07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D95E8-A777-426D-8561-EB6515E95C8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82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E08F6-B098-4D74-BD5D-98E1D274B7C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0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F42D51-609C-4E9D-A535-D08896A754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5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6BD27-3C00-4BF6-8A53-321EEB78460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61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24B77-5ABB-4D46-A160-E2E9F1227C7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4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86AD9-5AD2-4FBD-8C74-2A7142A7EA0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103058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53516-9DEC-4BD2-B454-71915FC872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8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EDF85-80A3-47BF-B002-51B8E0F462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17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9C220-48D8-4C86-8A10-5730EBBC2BE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3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031DA-74A5-4BCC-A3AF-D666D8A4E41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324D2-8CF9-4FA2-A0AA-8E474BFFDD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10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Light colored text</a:t>
            </a:r>
          </a:p>
        </p:txBody>
      </p:sp>
    </p:spTree>
    <p:extLst>
      <p:ext uri="{BB962C8B-B14F-4D97-AF65-F5344CB8AC3E}">
        <p14:creationId xmlns:p14="http://schemas.microsoft.com/office/powerpoint/2010/main" val="158213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47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2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4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48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8481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27196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28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8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99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90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28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5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32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D82F-EB04-4D8F-BDBB-B71D8EDD2ED2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145A-A4FF-43F8-8139-C2EBBDBC4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115083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42159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7198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34853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</p:spTree>
    <p:extLst>
      <p:ext uri="{BB962C8B-B14F-4D97-AF65-F5344CB8AC3E}">
        <p14:creationId xmlns:p14="http://schemas.microsoft.com/office/powerpoint/2010/main" val="258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2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>
              <a:gd name="T0" fmla="*/ 0 w 5740"/>
              <a:gd name="T1" fmla="*/ 0 h 1906"/>
              <a:gd name="T2" fmla="*/ 0 w 5740"/>
              <a:gd name="T3" fmla="*/ 2147483647 h 1906"/>
              <a:gd name="T4" fmla="*/ 2147483647 w 5740"/>
              <a:gd name="T5" fmla="*/ 2147483647 h 1906"/>
              <a:gd name="T6" fmla="*/ 2147483647 w 5740"/>
              <a:gd name="T7" fmla="*/ 0 h 1906"/>
              <a:gd name="T8" fmla="*/ 0 w 5740"/>
              <a:gd name="T9" fmla="*/ 0 h 1906"/>
              <a:gd name="T10" fmla="*/ 0 w 5740"/>
              <a:gd name="T11" fmla="*/ 0 h 19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63502B"/>
              </a:gs>
              <a:gs pos="100000">
                <a:srgbClr val="A8926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7" name="Picture 18" descr="ah_background_layered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7688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60960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533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E X P E R I E N C E    Y O U R    A M E R I C A</a:t>
            </a:r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84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Line 17"/>
          <p:cNvSpPr>
            <a:spLocks noChangeShapeType="1"/>
          </p:cNvSpPr>
          <p:nvPr userDrawn="1"/>
        </p:nvSpPr>
        <p:spPr bwMode="auto">
          <a:xfrm>
            <a:off x="685800" y="457200"/>
            <a:ext cx="7772400" cy="0"/>
          </a:xfrm>
          <a:prstGeom prst="line">
            <a:avLst/>
          </a:prstGeom>
          <a:noFill/>
          <a:ln w="152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PSRawlinsonO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23000">
              <a:schemeClr val="bg2">
                <a:lumMod val="75000"/>
              </a:schemeClr>
            </a:gs>
            <a:gs pos="100000">
              <a:srgbClr val="FFFFFF"/>
            </a:gs>
            <a:gs pos="100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F5A02C8D-7995-4CE5-B863-DA11AF9EAF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1" y="4910039"/>
            <a:ext cx="8534399" cy="164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/>
                <a:ea typeface="+mn-ea"/>
                <a:cs typeface="+mn-cs"/>
              </a:rPr>
              <a:t>ARTHUR CARHART</a:t>
            </a:r>
            <a:b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/>
                <a:ea typeface="+mn-ea"/>
                <a:cs typeface="+mn-cs"/>
              </a:rPr>
            </a:br>
            <a:r>
              <a:rPr kumimoji="0" lang="en-US" sz="4000" b="0" i="0" u="none" strike="noStrike" kern="0" cap="none" spc="5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aiandra GD"/>
                <a:ea typeface="+mn-ea"/>
                <a:cs typeface="+mn-cs"/>
              </a:rPr>
              <a:t>National Wilderness Training Center</a:t>
            </a:r>
            <a:endParaRPr kumimoji="0" lang="en-US" sz="6000" b="0" i="0" u="none" strike="noStrike" kern="0" cap="none" spc="5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aiandra GD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828CC1-26D2-4296-A198-044C33E34FCA}"/>
              </a:ext>
            </a:extLst>
          </p:cNvPr>
          <p:cNvGrpSpPr/>
          <p:nvPr userDrawn="1"/>
        </p:nvGrpSpPr>
        <p:grpSpPr>
          <a:xfrm>
            <a:off x="2213579" y="389380"/>
            <a:ext cx="4716841" cy="4338757"/>
            <a:chOff x="2213579" y="389380"/>
            <a:chExt cx="4716841" cy="4338757"/>
          </a:xfrm>
        </p:grpSpPr>
        <p:pic>
          <p:nvPicPr>
            <p:cNvPr id="2" name="Picture 5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4919" y="389380"/>
              <a:ext cx="3994162" cy="4030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11019C-0388-40F7-BABE-D7841B506700}"/>
                </a:ext>
              </a:extLst>
            </p:cNvPr>
            <p:cNvSpPr txBox="1"/>
            <p:nvPr userDrawn="1"/>
          </p:nvSpPr>
          <p:spPr>
            <a:xfrm>
              <a:off x="2213579" y="4420360"/>
              <a:ext cx="4716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“Fostering interagency excellence in wilderness stewardship”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01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23000">
              <a:schemeClr val="bg2">
                <a:lumMod val="75000"/>
              </a:schemeClr>
            </a:gs>
            <a:gs pos="100000">
              <a:srgbClr val="FFFFFF"/>
            </a:gs>
            <a:gs pos="100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90F9E49-87A2-43BB-B757-7E4984993B62}"/>
              </a:ext>
            </a:extLst>
          </p:cNvPr>
          <p:cNvGrpSpPr/>
          <p:nvPr userDrawn="1"/>
        </p:nvGrpSpPr>
        <p:grpSpPr>
          <a:xfrm>
            <a:off x="1622539" y="310748"/>
            <a:ext cx="5898921" cy="6163438"/>
            <a:chOff x="1622539" y="310748"/>
            <a:chExt cx="5898921" cy="6163438"/>
          </a:xfrm>
        </p:grpSpPr>
        <p:pic>
          <p:nvPicPr>
            <p:cNvPr id="2" name="Picture 5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9337" y="310748"/>
              <a:ext cx="5225328" cy="5794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11019C-0388-40F7-BABE-D7841B506700}"/>
                </a:ext>
              </a:extLst>
            </p:cNvPr>
            <p:cNvSpPr txBox="1"/>
            <p:nvPr userDrawn="1"/>
          </p:nvSpPr>
          <p:spPr>
            <a:xfrm>
              <a:off x="1622539" y="6104854"/>
              <a:ext cx="5898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“Fostering interagency excellence in wilderness stewardship”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28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0">
        <p:fade/>
      </p:transition>
    </mc:Choice>
    <mc:Fallback xmlns="">
      <p:transition spd="med" advClick="0" advTm="60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17F656-83BC-450D-9730-0CAFA2D05A97}"/>
              </a:ext>
            </a:extLst>
          </p:cNvPr>
          <p:cNvGrpSpPr/>
          <p:nvPr userDrawn="1"/>
        </p:nvGrpSpPr>
        <p:grpSpPr>
          <a:xfrm>
            <a:off x="2314340" y="6400800"/>
            <a:ext cx="4515320" cy="321285"/>
            <a:chOff x="2314340" y="6400800"/>
            <a:chExt cx="4515320" cy="3212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E9FFC5-E495-4E67-A9DD-E5DC8C2D8D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460" y="6400800"/>
              <a:ext cx="457200" cy="32128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 userDrawn="1"/>
          </p:nvGrpSpPr>
          <p:grpSpPr>
            <a:xfrm>
              <a:off x="2314340" y="6511159"/>
              <a:ext cx="870383" cy="182880"/>
              <a:chOff x="209080" y="6400800"/>
              <a:chExt cx="870383" cy="182880"/>
            </a:xfrm>
          </p:grpSpPr>
          <p:pic>
            <p:nvPicPr>
              <p:cNvPr id="3" name="Picture 2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7126" y="6400800"/>
                <a:ext cx="157868" cy="182880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302" y="6400800"/>
                <a:ext cx="153028" cy="18288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917" y="6400800"/>
                <a:ext cx="140546" cy="18288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080" y="6400800"/>
                <a:ext cx="209006" cy="18288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 userDrawn="1"/>
          </p:nvSpPr>
          <p:spPr>
            <a:xfrm>
              <a:off x="3184723" y="6494877"/>
              <a:ext cx="326393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aiandra GD" panose="020E0502030308020204" pitchFamily="34" charset="0"/>
                  <a:ea typeface="+mn-ea"/>
                  <a:cs typeface="+mn-cs"/>
                </a:rPr>
                <a:t>ARTHUR CARHART NATIONAL WILDERNESS TRAINING CENTER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95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376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52400"/>
            <a:ext cx="4572000" cy="1062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T Std 55 Roman" pitchFamily="34" charset="0"/>
              </a:rPr>
              <a:t>National Park Service</a:t>
            </a:r>
          </a:p>
          <a:p>
            <a:pPr>
              <a:defRPr/>
            </a:pPr>
            <a:r>
              <a:rPr lang="en-US" altLang="en-US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T Std 55 Roman" pitchFamily="34" charset="0"/>
              </a:rPr>
              <a:t>U.S. Department of the Interior</a:t>
            </a:r>
          </a:p>
          <a:p>
            <a:pPr>
              <a:defRPr/>
            </a:pPr>
            <a:endParaRPr lang="en-US" altLang="en-US" sz="9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utiger LT Std 55 Roman" pitchFamily="34" charset="0"/>
            </a:endParaRPr>
          </a:p>
          <a:p>
            <a:pPr>
              <a:defRPr/>
            </a:pPr>
            <a:r>
              <a:rPr lang="en-US" altLang="en-US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utiger LT Std 55 Roman" pitchFamily="34" charset="0"/>
              </a:rPr>
              <a:t>Death Valley National Park</a:t>
            </a:r>
          </a:p>
        </p:txBody>
      </p:sp>
      <p:pic>
        <p:nvPicPr>
          <p:cNvPr id="3076" name="Picture 31" descr="ah_large_shaded_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7212"/>
            <a:ext cx="7000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663863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Military Aircraft Crashes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2A0193-207F-4387-A12C-50875BF4C8F1}"/>
              </a:ext>
            </a:extLst>
          </p:cNvPr>
          <p:cNvSpPr txBox="1"/>
          <p:nvPr/>
        </p:nvSpPr>
        <p:spPr>
          <a:xfrm>
            <a:off x="1066800" y="5353395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June 2022 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NWLT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CBDD-3A94-4164-BED7-8BBF5EC3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NPS response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8B39F-9FC8-4B53-9553-537F5D8E4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3352800" cy="4572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Day after incident NPS presence in Navy ICP in China Lake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Worked extensively with Navy command on wilderness issues- helicopter landings, EOD detonation, hazmat stabilization. 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Went to the site regularly to assess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NPS RM staff to site</a:t>
            </a:r>
          </a:p>
        </p:txBody>
      </p:sp>
      <p:pic>
        <p:nvPicPr>
          <p:cNvPr id="1026" name="Picture 2" descr="15 Of The Best Quotes In The Original Top Gun | ScreenRant">
            <a:extLst>
              <a:ext uri="{FF2B5EF4-FFF2-40B4-BE49-F238E27FC236}">
                <a16:creationId xmlns:a16="http://schemas.microsoft.com/office/drawing/2014/main" id="{FC259986-5AC8-4B6E-9D67-377EA75C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46553"/>
            <a:ext cx="3585484" cy="179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Gun 2' casts a female pilot with Monica Barbaro: Everything we know  about 'Maverick' | 9news.com">
            <a:extLst>
              <a:ext uri="{FF2B5EF4-FFF2-40B4-BE49-F238E27FC236}">
                <a16:creationId xmlns:a16="http://schemas.microsoft.com/office/drawing/2014/main" id="{A1C4513F-1D95-472E-80C4-985DCEB17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86752"/>
            <a:ext cx="3387436" cy="190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p Gun: Kawasaki Ninja H2 replaces the iconic GPZ 900 | DriveMag Riders">
            <a:extLst>
              <a:ext uri="{FF2B5EF4-FFF2-40B4-BE49-F238E27FC236}">
                <a16:creationId xmlns:a16="http://schemas.microsoft.com/office/drawing/2014/main" id="{E58F08BF-CC85-412A-9997-A6C385BFD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27" y="838200"/>
            <a:ext cx="4057650" cy="191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2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7000-C41E-4526-ABD9-075AF7E1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2177D-518E-4CC0-9531-2A47D1788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0"/>
            <a:ext cx="4343400" cy="4572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Developed relationship with Navy and built up buy in for resource/ Wilderness protection.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Able to communicate in real time needs and requests from Navy to DEVA staff when my comfort zone was exceeded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Provided a real, on the ground picture of the impacts and how to mitigate</a:t>
            </a:r>
          </a:p>
        </p:txBody>
      </p:sp>
      <p:pic>
        <p:nvPicPr>
          <p:cNvPr id="2050" name="Picture 2" descr="10 of the funniest 'Top Gun' memes ever created - We Are The Mighty">
            <a:extLst>
              <a:ext uri="{FF2B5EF4-FFF2-40B4-BE49-F238E27FC236}">
                <a16:creationId xmlns:a16="http://schemas.microsoft.com/office/drawing/2014/main" id="{2910EDC0-3750-4DBB-90BA-28950C31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24" y="1066800"/>
            <a:ext cx="324729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IPER APPROVES Memegenerator VIPER APPROVES - Viper Top Gun | Meme  Generator | Meme on ME.ME">
            <a:extLst>
              <a:ext uri="{FF2B5EF4-FFF2-40B4-BE49-F238E27FC236}">
                <a16:creationId xmlns:a16="http://schemas.microsoft.com/office/drawing/2014/main" id="{CA217A2A-452D-4127-8277-C47391973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 AM THE LORAX I SPEAK FOR THE TREES Poster | angela | Keep Calm-o-Matic">
            <a:extLst>
              <a:ext uri="{FF2B5EF4-FFF2-40B4-BE49-F238E27FC236}">
                <a16:creationId xmlns:a16="http://schemas.microsoft.com/office/drawing/2014/main" id="{68C3C875-9C98-4E49-BC26-44DD3B97E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8C3E-7024-4D24-AA82-A043F3FF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8534400" cy="685800"/>
          </a:xfrm>
        </p:spPr>
        <p:txBody>
          <a:bodyPr/>
          <a:lstStyle/>
          <a:p>
            <a:r>
              <a:rPr lang="en-US" dirty="0"/>
              <a:t>Resource Advisor (READ) assessments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500147-C207-4C08-B31C-7401E700A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990879"/>
            <a:ext cx="4360097" cy="38671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52787-1D8C-442D-BE39-705D34D60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870" y="1260566"/>
            <a:ext cx="4360097" cy="3373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7045D0-8383-4C67-A60A-271701D022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812"/>
          <a:stretch/>
        </p:blipFill>
        <p:spPr>
          <a:xfrm>
            <a:off x="5166360" y="4665741"/>
            <a:ext cx="3581400" cy="2099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7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140-015B-44F2-8C5A-0683D8F6F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NEPA MTF and MRA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66176D-F1B4-4DE0-B10B-5633296D8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243" y="1219200"/>
            <a:ext cx="4196876" cy="5234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20DD69-0333-4F5F-89C2-A284AF026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79834"/>
            <a:ext cx="4196876" cy="4825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7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1D39-3DA5-40D7-AE27-E0BC055C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Damage and Mitigations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F977-0F44-4560-BF73-098A0191E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60" y="1371600"/>
            <a:ext cx="2772440" cy="4572000"/>
          </a:xfrm>
        </p:spPr>
        <p:txBody>
          <a:bodyPr/>
          <a:lstStyle/>
          <a:p>
            <a:r>
              <a:rPr lang="en-US" dirty="0"/>
              <a:t>Specific issues being addressed-</a:t>
            </a:r>
          </a:p>
          <a:p>
            <a:pPr lvl="1"/>
            <a:r>
              <a:rPr lang="en-US" dirty="0"/>
              <a:t> Soil contaminants</a:t>
            </a:r>
          </a:p>
          <a:p>
            <a:pPr lvl="1"/>
            <a:r>
              <a:rPr lang="en-US" dirty="0"/>
              <a:t>Scar from Fire</a:t>
            </a:r>
          </a:p>
          <a:p>
            <a:pPr lvl="1"/>
            <a:r>
              <a:rPr lang="en-US" dirty="0"/>
              <a:t>Large and small debris removed</a:t>
            </a:r>
          </a:p>
          <a:p>
            <a:pPr lvl="1"/>
            <a:r>
              <a:rPr lang="en-US" dirty="0"/>
              <a:t> Heli spot, trail, and staging site impacts</a:t>
            </a:r>
          </a:p>
          <a:p>
            <a:pPr lvl="1"/>
            <a:r>
              <a:rPr lang="en-US" dirty="0"/>
              <a:t>Attractive nuisance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A person standing on a rocky hill&#10;&#10;Description automatically generated with low confidence">
            <a:extLst>
              <a:ext uri="{FF2B5EF4-FFF2-40B4-BE49-F238E27FC236}">
                <a16:creationId xmlns:a16="http://schemas.microsoft.com/office/drawing/2014/main" id="{51FA67CD-8915-465E-A479-7CD71800B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25" y="1295400"/>
            <a:ext cx="4420553" cy="2971800"/>
          </a:xfrm>
          <a:prstGeom prst="rect">
            <a:avLst/>
          </a:prstGeom>
        </p:spPr>
      </p:pic>
      <p:pic>
        <p:nvPicPr>
          <p:cNvPr id="11" name="Picture 10" descr="A picture containing outdoor, sky, tent, outdoor object&#10;&#10;Description automatically generated">
            <a:extLst>
              <a:ext uri="{FF2B5EF4-FFF2-40B4-BE49-F238E27FC236}">
                <a16:creationId xmlns:a16="http://schemas.microsoft.com/office/drawing/2014/main" id="{65EBACA0-EFF7-485B-B810-51AE15A3D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029200"/>
            <a:ext cx="2552699" cy="1701799"/>
          </a:xfrm>
          <a:prstGeom prst="rect">
            <a:avLst/>
          </a:prstGeom>
        </p:spPr>
      </p:pic>
      <p:pic>
        <p:nvPicPr>
          <p:cNvPr id="12" name="Picture 11" descr="A close-up of a rock&#10;&#10;Description automatically generated with low confidence">
            <a:extLst>
              <a:ext uri="{FF2B5EF4-FFF2-40B4-BE49-F238E27FC236}">
                <a16:creationId xmlns:a16="http://schemas.microsoft.com/office/drawing/2014/main" id="{A2C34610-1462-4443-BC46-6948303DB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317" y="4343400"/>
            <a:ext cx="3487481" cy="21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953A-E00C-47E0-ADFB-E5124150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7676EB-A1F6-4C93-86FF-50326A592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3971218" cy="5166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FA1574-E249-4E2D-A31C-F4D7D888D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663" y="1371600"/>
            <a:ext cx="3990242" cy="5166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79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B484-F9AD-49A5-94FD-BC402ECA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stand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57229-6F38-4C2A-91D4-3B62E1479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We have a signed MIPR with the US Navy covering our current and projected costs for the incident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Planning for the clean up- will have NPS READ on sight for duration of the cleanup 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Worked with contractors and Navy to assure that aircraft use are minimum impact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Relationship with Navy is stronger than ever before, with new lines of communication  </a:t>
            </a:r>
          </a:p>
        </p:txBody>
      </p:sp>
    </p:spTree>
    <p:extLst>
      <p:ext uri="{BB962C8B-B14F-4D97-AF65-F5344CB8AC3E}">
        <p14:creationId xmlns:p14="http://schemas.microsoft.com/office/powerpoint/2010/main" val="29108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E631-575E-4DE1-991A-BBA06F57A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56E23-E2E6-46F0-A4FC-FB7C3A4BA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Relationships, Relationships, and Relationships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Pick your battles, there has to be give on both sides aim for what will have the greatest positive impact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Phone a friend… and have friends that are smarter than you! 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Integrating resource protection into the DOD mission, leveraging a mission driven culture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Debriefing NPS staff each day helped me prepare for the next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Extend trust and positive intent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7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057400"/>
            <a:ext cx="2819400" cy="6858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3200" dirty="0"/>
              <a:t>Death Valley </a:t>
            </a:r>
            <a:br>
              <a:rPr lang="en-US" sz="3200" dirty="0"/>
            </a:br>
            <a:r>
              <a:rPr lang="en-US" sz="3200" dirty="0"/>
              <a:t>National </a:t>
            </a:r>
            <a:br>
              <a:rPr lang="en-US" sz="3200" dirty="0"/>
            </a:br>
            <a:r>
              <a:rPr lang="en-US" sz="3200" dirty="0"/>
              <a:t>Park </a:t>
            </a:r>
            <a:br>
              <a:rPr lang="en-US" sz="3200" dirty="0"/>
            </a:br>
            <a:r>
              <a:rPr lang="en-US" sz="3200" dirty="0"/>
              <a:t>(former Monument) </a:t>
            </a:r>
            <a:br>
              <a:rPr lang="en-US" sz="3200" dirty="0"/>
            </a:br>
            <a:br>
              <a:rPr lang="en-US" dirty="0"/>
            </a:br>
            <a:r>
              <a:rPr lang="en-US" dirty="0">
                <a:solidFill>
                  <a:srgbClr val="00B050"/>
                </a:solidFill>
              </a:rPr>
              <a:t>lowest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hottest</a:t>
            </a:r>
            <a:r>
              <a:rPr lang="en-US" dirty="0"/>
              <a:t>, </a:t>
            </a:r>
            <a:r>
              <a:rPr lang="en-US" dirty="0">
                <a:solidFill>
                  <a:srgbClr val="784700"/>
                </a:solidFill>
              </a:rPr>
              <a:t>driest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largest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 descr="A picture containing sky, outdoor, mountain, nature&#10;&#10;Description automatically generated">
            <a:extLst>
              <a:ext uri="{FF2B5EF4-FFF2-40B4-BE49-F238E27FC236}">
                <a16:creationId xmlns:a16="http://schemas.microsoft.com/office/drawing/2014/main" id="{5456DB7E-2114-4A54-A99F-CDD5B0721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6057900" cy="403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57400"/>
            <a:ext cx="4038600" cy="38862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Death Valley </a:t>
            </a:r>
            <a:br>
              <a:rPr lang="en-US" sz="3200" dirty="0"/>
            </a:br>
            <a:r>
              <a:rPr lang="en-US" sz="3200" dirty="0"/>
              <a:t>National Park</a:t>
            </a:r>
            <a:br>
              <a:rPr lang="en-US" sz="3200" dirty="0"/>
            </a:br>
            <a:r>
              <a:rPr lang="en-US" sz="2400" dirty="0"/>
              <a:t>- established in 1994 as National Park through the California Desert Protection Act</a:t>
            </a:r>
            <a:br>
              <a:rPr lang="en-US" sz="2400" dirty="0"/>
            </a:br>
            <a:r>
              <a:rPr lang="en-US" sz="2400" dirty="0"/>
              <a:t>- added 1.5 million </a:t>
            </a:r>
            <a:br>
              <a:rPr lang="en-US" sz="2400" dirty="0"/>
            </a:br>
            <a:r>
              <a:rPr lang="en-US" sz="2400" dirty="0"/>
              <a:t>acres to park from Monument boundaries  </a:t>
            </a:r>
            <a:br>
              <a:rPr lang="en-US" sz="2400" dirty="0"/>
            </a:br>
            <a:r>
              <a:rPr lang="en-US" sz="2400" dirty="0"/>
              <a:t>- Created Death Valley Wilderness </a:t>
            </a:r>
            <a:br>
              <a:rPr lang="en-US" sz="2400" dirty="0"/>
            </a:br>
            <a:r>
              <a:rPr lang="en-US" sz="2400" dirty="0"/>
              <a:t>-2019 Dingell Act </a:t>
            </a:r>
            <a:br>
              <a:rPr lang="en-US" sz="2400" dirty="0"/>
            </a:br>
            <a:r>
              <a:rPr lang="en-US" sz="2400" dirty="0"/>
              <a:t>added 35,000 acres </a:t>
            </a:r>
            <a:br>
              <a:rPr lang="en-US" sz="2400" dirty="0"/>
            </a:br>
            <a:r>
              <a:rPr lang="en-US" sz="2400" dirty="0"/>
              <a:t>to the park along border with Fort Irwin</a:t>
            </a:r>
            <a:br>
              <a:rPr lang="en-US" sz="2400" dirty="0"/>
            </a:br>
            <a:br>
              <a:rPr lang="en-US" sz="2400" dirty="0"/>
            </a:br>
            <a:br>
              <a:rPr lang="en-US" sz="3200" dirty="0"/>
            </a:br>
            <a:endParaRPr lang="en-US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73A7C35-CEE2-4F70-B01B-1EBC882B7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659511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79872-FC64-4F40-ACDC-06F366BB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2508 airspace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E3E9-8ECE-4843-9694-BC411D11D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3733800" cy="4572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Airspace used by DOD for a multitude of training and testing.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Most of Death Valley falls under 2508 airspace.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“Monument” boundaries DOD flights down to 3000 feet, rest of park down to 200 AGL. 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Low level flights are mostly fighter/attack type aircraft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9E595-C16B-4731-AF0C-065B78E903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60" y="1524000"/>
            <a:ext cx="3733800" cy="4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3" y="1300655"/>
            <a:ext cx="8267700" cy="312420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Rainbow Canyon (aka Star Wars)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- several popular viewing areas for low flying aircraft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- social trails and informal parking have developed</a:t>
            </a:r>
            <a:br>
              <a:rPr lang="en-US" sz="2400" dirty="0"/>
            </a:br>
            <a:br>
              <a:rPr lang="en-US" sz="2400" dirty="0"/>
            </a:br>
            <a:r>
              <a:rPr lang="en-US" sz="1050" dirty="0"/>
              <a:t>Photo taken for internet</a:t>
            </a:r>
            <a:br>
              <a:rPr lang="en-US" dirty="0"/>
            </a:br>
            <a:br>
              <a:rPr lang="en-US" dirty="0"/>
            </a:br>
            <a:br>
              <a:rPr lang="en-US" sz="2800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" y="1066800"/>
            <a:ext cx="9141372" cy="5142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A774-DA3F-4572-9C26-DD430B40B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9F19C-3D6B-4658-A797-08434A7E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Timing of flights was well known am published on the internet; pilots were in contact with photographers through social media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Hundreds of photographers and enthusiast would gather to watch the “air show” 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New trails and pullouts created along the road, road congestion on windy mountain road.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4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444B-4B70-4DE0-93FF-9FE9FF97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1599-9823-4975-B417-90C5DE881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572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July 2019 F/A 18 crashed into the canyon wall in Rainbow Canyon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Pilot was killed and 7 tourist were burned by the fire ball, 3 requiring treatment at a burn center.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Worked with the Navy extensively on initial recovery, investigation, and site security.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Clean-up took place over the next 7 months by contractor, NPS provided READ for the cleanup effort.</a:t>
            </a:r>
          </a:p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Navy immediately stopped flying through the canyon and the 2508 airspace coordination center closed the canyon July of 2021</a:t>
            </a:r>
          </a:p>
        </p:txBody>
      </p:sp>
    </p:spTree>
    <p:extLst>
      <p:ext uri="{BB962C8B-B14F-4D97-AF65-F5344CB8AC3E}">
        <p14:creationId xmlns:p14="http://schemas.microsoft.com/office/powerpoint/2010/main" val="16078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6D398-0092-4EEF-9483-C925CE8B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Plaque at Father Crowley </a:t>
            </a:r>
          </a:p>
        </p:txBody>
      </p:sp>
      <p:pic>
        <p:nvPicPr>
          <p:cNvPr id="5" name="Content Placeholder 4" descr="A picture containing text, ground, outdoor&#10;&#10;Description automatically generated">
            <a:extLst>
              <a:ext uri="{FF2B5EF4-FFF2-40B4-BE49-F238E27FC236}">
                <a16:creationId xmlns:a16="http://schemas.microsoft.com/office/drawing/2014/main" id="{A0C57E8D-B9B8-4265-8009-71EC53551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9" y="1481470"/>
            <a:ext cx="8088922" cy="4800600"/>
          </a:xfrm>
        </p:spPr>
      </p:pic>
    </p:spTree>
    <p:extLst>
      <p:ext uri="{BB962C8B-B14F-4D97-AF65-F5344CB8AC3E}">
        <p14:creationId xmlns:p14="http://schemas.microsoft.com/office/powerpoint/2010/main" val="13992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E84F-ED20-4665-A0E1-32EF379AC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F18 incident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AC1A-DDD6-42C3-92D4-D7E3364EC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3352800" cy="4572000"/>
          </a:xfrm>
        </p:spPr>
        <p:txBody>
          <a:bodyPr/>
          <a:lstStyle/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F18 crashed into the remote and roadless Wilderness of  Death Valley in the </a:t>
            </a:r>
            <a:r>
              <a:rPr lang="en-US" sz="2000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Owlshead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Mountains.</a:t>
            </a:r>
          </a:p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Debris and fire causing damage that is still being assessed </a:t>
            </a:r>
          </a:p>
          <a:p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NPS and Navy integrated in response from beginning, led to fewer impacts </a:t>
            </a:r>
          </a:p>
        </p:txBody>
      </p:sp>
      <p:pic>
        <p:nvPicPr>
          <p:cNvPr id="5" name="Picture 4" descr="A rocky area with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7D3FA828-50B2-4620-ACF7-AFEA47473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0860"/>
            <a:ext cx="4191000" cy="51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7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eam">
  <a:themeElements>
    <a:clrScheme name="Stream 7">
      <a:dk1>
        <a:srgbClr val="7F6737"/>
      </a:dk1>
      <a:lt1>
        <a:srgbClr val="FFFFFF"/>
      </a:lt1>
      <a:dk2>
        <a:srgbClr val="BFA673"/>
      </a:dk2>
      <a:lt2>
        <a:srgbClr val="E6E3AA"/>
      </a:lt2>
      <a:accent1>
        <a:srgbClr val="FFCC00"/>
      </a:accent1>
      <a:accent2>
        <a:srgbClr val="808000"/>
      </a:accent2>
      <a:accent3>
        <a:srgbClr val="DCD0BC"/>
      </a:accent3>
      <a:accent4>
        <a:srgbClr val="DADADA"/>
      </a:accent4>
      <a:accent5>
        <a:srgbClr val="FFE2AA"/>
      </a:accent5>
      <a:accent6>
        <a:srgbClr val="737300"/>
      </a:accent6>
      <a:hlink>
        <a:srgbClr val="784700"/>
      </a:hlink>
      <a:folHlink>
        <a:srgbClr val="9A7200"/>
      </a:folHlink>
    </a:clrScheme>
    <a:fontScheme name="Stream">
      <a:majorFont>
        <a:latin typeface="NPSRawlinsonOT"/>
        <a:ea typeface=""/>
        <a:cs typeface=""/>
      </a:majorFont>
      <a:minorFont>
        <a:latin typeface="Frutiger LT Std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125093-4f2f-4153-a3a1-cf9cb878c5eb">
      <Terms xmlns="http://schemas.microsoft.com/office/infopath/2007/PartnerControls"/>
    </lcf76f155ced4ddcb4097134ff3c332f>
    <TaxCatchAll xmlns="31062a0d-ede8-4112-b4bb-00a9c1bc8e16" xsi:nil="true"/>
  </documentManagement>
</p:properties>
</file>

<file path=customXml/item10.xml><?xml version="1.0" encoding="utf-8"?>
<TextingSlideData/>
</file>

<file path=customXml/item11.xml><?xml version="1.0" encoding="utf-8"?>
<ParticipantInfoData/>
</file>

<file path=customXml/item12.xml><?xml version="1.0" encoding="utf-8"?>
<SessionResponseGridSettings>
  <AllResponseGridSettings/>
</SessionResponseGridSettings>
</file>

<file path=customXml/item13.xml><?xml version="1.0" encoding="utf-8"?>
<SessionAnswerData>
  <AllAnswers/>
</SessionAnswerData>
</file>

<file path=customXml/item14.xml><?xml version="1.0" encoding="utf-8"?>
<SessionSlideSettingsData>
  <Settings/>
</SessionSlideSettingsData>
</file>

<file path=customXml/item15.xml><?xml version="1.0" encoding="utf-8"?>
<CustomFieldInfoData/>
</file>

<file path=customXml/item16.xml><?xml version="1.0" encoding="utf-8"?>
<SessionCloseEndedDescriptorsData/>
</file>

<file path=customXml/item17.xml><?xml version="1.0" encoding="utf-8"?>
<SessionRankData/>
</file>

<file path=customXml/item18.xml><?xml version="1.0" encoding="utf-8"?>
<TeamNamesData>
  <TeamNames/>
</TeamNamesData>
</file>

<file path=customXml/item19.xml><?xml version="1.0" encoding="utf-8"?>
<SessionPresentationSettingsData>
  <Settings>
    <answerbulletformat>Numeric</answerbulletformat>
    <pointstoclock>No</pointstoclock>
    <answernowautoinsert>No</answernowautoinsert>
    <answernowstyle>Explosion</answernowstyle>
    <answernowtext>Answer Now</answernowtext>
    <chartcolors>Use PowerPoint Color Scheme</chartcolors>
    <charttype>Vertical</charttype>
    <correctanswerindicator>Checkmark</correctanswerindicator>
    <countdownautoinsert>Yes</countdownautoinsert>
    <countdownseconds>10</countdownseconds>
    <countdownsound>TicToc.wav</countdownsound>
    <countdownstyle>Stopwatch</countdownstyle>
    <gridautoinsert>No</gridautoinsert>
    <gridfillstyle>Answered</gridfillstyle>
    <gridfillcolor>255,255,0</gridfillcolor>
    <chartmodel>3D</chartmodel>
    <simulatedvotecount>50</simulatedvotecount>
    <gridcolor>176,216,255</gridcolor>
    <gridalternatecolor>62,158,255</gridalternatecolor>
    <gridincorrectcolor/>
    <gridopacity>100%</gridopacity>
    <gridtextstyle>Keypad #</gridtextstyle>
    <inputsource>Response Devices</inputsource>
    <userpreferredinputsource/>
    <multipleresponsedivisor># of Responses</multipleresponsedivisor>
    <participantsleaderboard>5</participantsleaderboard>
    <percentagedecimalplaces>0</percentagedecimalplaces>
    <responsecounterautoinsert>Yes</responsecounterautoinsert>
    <responsecounterstyle>Circle</responsecounterstyle>
    <responsecountertextcolor>0,0,0</responsecountertextcolor>
    <responsecounterfillcolor>79,129,189</responsecounterfillcolor>
    <responsecounterbordercolor>56,93,138</responsecounterbordercolor>
    <responsecounterdisplayvalue># of Votes Received</responsecounterdisplayvalue>
    <insertobjectusingcolor>Blue</insertobjectusingcolor>
    <showresults>Yes</showresults>
    <teamcolors>User Defined</teamcolors>
    <teamidentificationtype>None</teamidentificationtype>
    <teamscoringtype>Voting pads only</teamscoringtype>
    <teamscoringdecimalplaces>0</teamscoringdecimalplaces>
    <teamidentificationitem/>
    <teamsleaderboard>5</teamsleaderboard>
    <teamname1/>
    <teamname2/>
    <teamname3/>
    <teamname4/>
    <teamname5/>
    <teamname6/>
    <teamname7/>
    <teamname8/>
    <teamname9/>
    <teamname10/>
    <showcontrolbar>Slides with EZ-VOTE Objects</showcontrolbar>
    <defaultcorrectpointvalue>100</defaultcorrectpointvalue>
    <defaultincorrectpointvalue>0</defaultincorrectpointvalue>
    <chartcolor1>187,224,227</chartcolor1>
    <chartcolor2>51,51,153</chartcolor2>
    <chartcolor3>0,153,153</chartcolor3>
    <chartcolor4>153,204,0</chartcolor4>
    <chartcolor5>128,128,128</chartcolor5>
    <chartcolor6>0,0,0</chartcolor6>
    <chartcolor7>0,102,204</chartcolor7>
    <chartcolor8>204,204,255</chartcolor8>
    <chartcolor9>255,0,0</chartcolor9>
    <chartcolor10>255,255,0</chartcolor10>
    <teamcolor1>187,224,227</teamcolor1>
    <teamcolor2>51,51,153</teamcolor2>
    <teamcolor3>0,153,153</teamcolor3>
    <teamcolor4>153,204,0</teamcolor4>
    <teamcolor5>128,128,128</teamcolor5>
    <teamcolor6>0,0,0</teamcolor6>
    <teamcolor7>0,102,204</teamcolor7>
    <teamcolor8>204,204,255</teamcolor8>
    <teamcolor9>255,0,0</teamcolor9>
    <teamcolor10>255,255,0</teamcolor10>
    <displayanswerimagesduringvote>Yes</displayanswerimagesduringvote>
    <displayanswerimageswithresponses>Yes</displayanswerimageswithresponses>
    <displayanswertextduringvote>Yes</displayanswertextduringvote>
    <displayanswertextwithresponses>Yes</displayanswertextwithresponses>
    <questionslideid/>
    <controlbarstate>Expanded</controlbarstate>
    <isgridcolorknowncolor>No</isgridcolorknowncolor>
    <gridcolorname>255,255,0</gridcolorname>
    <autorec/>
    <autorectimeintrvl/>
    <chartvotesview>Percent Raw</chartvotesview>
    <chartlabelscolor>0,0,0</chartlabelscolor>
    <ischartlabelcolorknowncolor/>
    <chartlabelcolorname/>
    <chartxaxislabeltype>Full Text</chartxaxislabeltype>
    <controlbarposition>Top Left</controlbarposition>
    <teamscoreordertype>Ordinal order</teamscoreordertype>
  </Settings>
</SessionPresentationSettingsData>
</file>

<file path=customXml/item2.xml><?xml version="1.0" encoding="utf-8"?>
<SessionSlideMasterData>
  <SlideMaster/>
</SessionSlideMasterData>
</file>

<file path=customXml/item3.xml><?xml version="1.0" encoding="utf-8"?>
<SessionQuestionData>
  <AllQuestions/>
</SessionQuestionData>
</file>

<file path=customXml/item4.xml><?xml version="1.0" encoding="utf-8"?>
<SessionGroupWeightData/>
</file>

<file path=customXml/item5.xml><?xml version="1.0" encoding="utf-8"?>
<SessionResponseData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AA97630445A42904473C461A940D1" ma:contentTypeVersion="15" ma:contentTypeDescription="Create a new document." ma:contentTypeScope="" ma:versionID="548bf5c5c8b660a12474272bf8743388">
  <xsd:schema xmlns:xsd="http://www.w3.org/2001/XMLSchema" xmlns:xs="http://www.w3.org/2001/XMLSchema" xmlns:p="http://schemas.microsoft.com/office/2006/metadata/properties" xmlns:ns2="fd8af793-e857-4e11-bf40-c2c78b6a315f" xmlns:ns3="6e125093-4f2f-4153-a3a1-cf9cb878c5eb" xmlns:ns4="31062a0d-ede8-4112-b4bb-00a9c1bc8e16" targetNamespace="http://schemas.microsoft.com/office/2006/metadata/properties" ma:root="true" ma:fieldsID="c9ddf1e9a35cf2227d4b7b508bb85183" ns2:_="" ns3:_="" ns4:_="">
    <xsd:import namespace="fd8af793-e857-4e11-bf40-c2c78b6a315f"/>
    <xsd:import namespace="6e125093-4f2f-4153-a3a1-cf9cb878c5eb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8af793-e857-4e11-bf40-c2c78b6a31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125093-4f2f-4153-a3a1-cf9cb878c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5e3bf4b-8d4b-4853-bf89-d6cfe8717e06}" ma:internalName="TaxCatchAll" ma:showField="CatchAllData" ma:web="fd8af793-e857-4e11-bf40-c2c78b6a3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SessionParticipantData/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SessionSlideDescriptorData/>
</file>

<file path=customXml/itemProps1.xml><?xml version="1.0" encoding="utf-8"?>
<ds:datastoreItem xmlns:ds="http://schemas.openxmlformats.org/officeDocument/2006/customXml" ds:itemID="{E2EF82E0-2016-414A-8E38-27EAD79FE889}">
  <ds:schemaRefs>
    <ds:schemaRef ds:uri="http://schemas.microsoft.com/office/2006/metadata/properties"/>
    <ds:schemaRef ds:uri="http://schemas.microsoft.com/office/infopath/2007/PartnerControls"/>
    <ds:schemaRef ds:uri="6e125093-4f2f-4153-a3a1-cf9cb878c5eb"/>
    <ds:schemaRef ds:uri="31062a0d-ede8-4112-b4bb-00a9c1bc8e16"/>
  </ds:schemaRefs>
</ds:datastoreItem>
</file>

<file path=customXml/itemProps10.xml><?xml version="1.0" encoding="utf-8"?>
<ds:datastoreItem xmlns:ds="http://schemas.openxmlformats.org/officeDocument/2006/customXml" ds:itemID="{3E279C84-125B-4178-A3B9-0277D687DC9C}">
  <ds:schemaRefs/>
</ds:datastoreItem>
</file>

<file path=customXml/itemProps11.xml><?xml version="1.0" encoding="utf-8"?>
<ds:datastoreItem xmlns:ds="http://schemas.openxmlformats.org/officeDocument/2006/customXml" ds:itemID="{DBF5C47E-C386-4816-9C5C-FBDB4FE384AF}">
  <ds:schemaRefs/>
</ds:datastoreItem>
</file>

<file path=customXml/itemProps12.xml><?xml version="1.0" encoding="utf-8"?>
<ds:datastoreItem xmlns:ds="http://schemas.openxmlformats.org/officeDocument/2006/customXml" ds:itemID="{59462C79-26F2-4666-9FD1-6DE9BF63C970}">
  <ds:schemaRefs/>
</ds:datastoreItem>
</file>

<file path=customXml/itemProps13.xml><?xml version="1.0" encoding="utf-8"?>
<ds:datastoreItem xmlns:ds="http://schemas.openxmlformats.org/officeDocument/2006/customXml" ds:itemID="{39C9E53C-9F03-4050-B2B8-069674820B55}">
  <ds:schemaRefs/>
</ds:datastoreItem>
</file>

<file path=customXml/itemProps14.xml><?xml version="1.0" encoding="utf-8"?>
<ds:datastoreItem xmlns:ds="http://schemas.openxmlformats.org/officeDocument/2006/customXml" ds:itemID="{8FD6338A-AF65-4FB3-802A-DA3508C333E8}">
  <ds:schemaRefs/>
</ds:datastoreItem>
</file>

<file path=customXml/itemProps15.xml><?xml version="1.0" encoding="utf-8"?>
<ds:datastoreItem xmlns:ds="http://schemas.openxmlformats.org/officeDocument/2006/customXml" ds:itemID="{4649E163-CF76-4C40-9BDC-6DE93AE8AEB6}">
  <ds:schemaRefs/>
</ds:datastoreItem>
</file>

<file path=customXml/itemProps16.xml><?xml version="1.0" encoding="utf-8"?>
<ds:datastoreItem xmlns:ds="http://schemas.openxmlformats.org/officeDocument/2006/customXml" ds:itemID="{E54C889D-10E4-4540-B79D-FB445E9D5959}">
  <ds:schemaRefs/>
</ds:datastoreItem>
</file>

<file path=customXml/itemProps17.xml><?xml version="1.0" encoding="utf-8"?>
<ds:datastoreItem xmlns:ds="http://schemas.openxmlformats.org/officeDocument/2006/customXml" ds:itemID="{480AE93A-E016-41AD-BC01-162D20C15B37}">
  <ds:schemaRefs/>
</ds:datastoreItem>
</file>

<file path=customXml/itemProps18.xml><?xml version="1.0" encoding="utf-8"?>
<ds:datastoreItem xmlns:ds="http://schemas.openxmlformats.org/officeDocument/2006/customXml" ds:itemID="{08704273-04F2-4CB5-9B40-4564A26BF8CF}">
  <ds:schemaRefs/>
</ds:datastoreItem>
</file>

<file path=customXml/itemProps19.xml><?xml version="1.0" encoding="utf-8"?>
<ds:datastoreItem xmlns:ds="http://schemas.openxmlformats.org/officeDocument/2006/customXml" ds:itemID="{96FD533B-D22B-4263-A9FE-C4C7B747F90D}">
  <ds:schemaRefs/>
</ds:datastoreItem>
</file>

<file path=customXml/itemProps2.xml><?xml version="1.0" encoding="utf-8"?>
<ds:datastoreItem xmlns:ds="http://schemas.openxmlformats.org/officeDocument/2006/customXml" ds:itemID="{FB6FAE1D-84CA-4EFC-A6E6-B933CC3118D2}">
  <ds:schemaRefs/>
</ds:datastoreItem>
</file>

<file path=customXml/itemProps3.xml><?xml version="1.0" encoding="utf-8"?>
<ds:datastoreItem xmlns:ds="http://schemas.openxmlformats.org/officeDocument/2006/customXml" ds:itemID="{335D1A5B-E334-4B9A-A91F-6D923AF299F6}">
  <ds:schemaRefs/>
</ds:datastoreItem>
</file>

<file path=customXml/itemProps4.xml><?xml version="1.0" encoding="utf-8"?>
<ds:datastoreItem xmlns:ds="http://schemas.openxmlformats.org/officeDocument/2006/customXml" ds:itemID="{B8BBB135-194D-4728-9564-372E16907A4F}">
  <ds:schemaRefs/>
</ds:datastoreItem>
</file>

<file path=customXml/itemProps5.xml><?xml version="1.0" encoding="utf-8"?>
<ds:datastoreItem xmlns:ds="http://schemas.openxmlformats.org/officeDocument/2006/customXml" ds:itemID="{DEE05888-0BC4-4432-A1EA-D942D4F0B05F}">
  <ds:schemaRefs/>
</ds:datastoreItem>
</file>

<file path=customXml/itemProps6.xml><?xml version="1.0" encoding="utf-8"?>
<ds:datastoreItem xmlns:ds="http://schemas.openxmlformats.org/officeDocument/2006/customXml" ds:itemID="{EFF367FA-8EED-40BD-9C17-3A067B3550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8af793-e857-4e11-bf40-c2c78b6a315f"/>
    <ds:schemaRef ds:uri="6e125093-4f2f-4153-a3a1-cf9cb878c5eb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1EFC23F5-08F6-46FC-B3E7-602922CE3BE2}">
  <ds:schemaRefs/>
</ds:datastoreItem>
</file>

<file path=customXml/itemProps8.xml><?xml version="1.0" encoding="utf-8"?>
<ds:datastoreItem xmlns:ds="http://schemas.openxmlformats.org/officeDocument/2006/customXml" ds:itemID="{28B53C2B-8276-4123-9596-D158D2A31BB9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9E652D45-94D8-4F14-903B-DBC283B71BF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On-screen Show (4:3)</PresentationFormat>
  <Paragraphs>91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Frutiger LT Std 55 Roman</vt:lpstr>
      <vt:lpstr>Garamond</vt:lpstr>
      <vt:lpstr>Maiandra GD</vt:lpstr>
      <vt:lpstr>NPSRawlinsonOT</vt:lpstr>
      <vt:lpstr>Times New Roman</vt:lpstr>
      <vt:lpstr>Wingdings</vt:lpstr>
      <vt:lpstr>Stream</vt:lpstr>
      <vt:lpstr>8_Default Design</vt:lpstr>
      <vt:lpstr>6_Default Design</vt:lpstr>
      <vt:lpstr>7_Default Design</vt:lpstr>
      <vt:lpstr>PowerPoint Presentation</vt:lpstr>
      <vt:lpstr>    Death Valley  National  Park  (former Monument)   lowest, hottest, driest,  largest </vt:lpstr>
      <vt:lpstr>Death Valley  National Park - established in 1994 as National Park through the California Desert Protection Act - added 1.5 million  acres to park from Monument boundaries   - Created Death Valley Wilderness  -2019 Dingell Act  added 35,000 acres  to the park along border with Fort Irwin   </vt:lpstr>
      <vt:lpstr>2508 airspace </vt:lpstr>
      <vt:lpstr>Rainbow Canyon (aka Star Wars)  - several popular viewing areas for low flying aircraft  - social trails and informal parking have developed  Photo taken for internet     </vt:lpstr>
      <vt:lpstr>Impacts </vt:lpstr>
      <vt:lpstr>Crash </vt:lpstr>
      <vt:lpstr>New Plaque at Father Crowley </vt:lpstr>
      <vt:lpstr>2021 F18 incident </vt:lpstr>
      <vt:lpstr>NPS response </vt:lpstr>
      <vt:lpstr>Cont….</vt:lpstr>
      <vt:lpstr>Resource Advisor (READ) assessments</vt:lpstr>
      <vt:lpstr>NEPA MTF and MRA</vt:lpstr>
      <vt:lpstr>Resource Damage and Mitigations </vt:lpstr>
      <vt:lpstr>Clean Up</vt:lpstr>
      <vt:lpstr>Where we stand today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Sippel, James - FS, MT</dc:creator>
  <cp:lastModifiedBy>James Sippel - BLM</cp:lastModifiedBy>
  <cp:revision>1</cp:revision>
  <dcterms:modified xsi:type="dcterms:W3CDTF">2024-04-08T22:47:36Z</dcterms:modified>
</cp:coreProperties>
</file>